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65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9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355156-8B57-46C8-ACB9-BD1078DE6A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8D9AEF-E60D-434F-BA34-95AF89E35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20140"/>
            <a:ext cx="11932920" cy="4709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Imperialize Africa:</a:t>
            </a:r>
          </a:p>
          <a:p>
            <a:pPr lvl="1"/>
            <a:r>
              <a:rPr lang="en-US" sz="2800" dirty="0" smtClean="0"/>
              <a:t>Nationalism:  make nation greater</a:t>
            </a:r>
          </a:p>
          <a:p>
            <a:pPr lvl="1"/>
            <a:r>
              <a:rPr lang="en-US" sz="2800" dirty="0" smtClean="0"/>
              <a:t>Economic expansion:  take Resources</a:t>
            </a:r>
          </a:p>
          <a:p>
            <a:pPr lvl="1"/>
            <a:r>
              <a:rPr lang="en-US" sz="2800" dirty="0" smtClean="0"/>
              <a:t>Ideology: European racism (social Darwinism/white mans burden)</a:t>
            </a:r>
          </a:p>
          <a:p>
            <a:pPr lvl="1"/>
            <a:r>
              <a:rPr lang="en-US" sz="2800" dirty="0" smtClean="0"/>
              <a:t>They were stronger than the African nations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Berlin Conference:  European nations decided on border lines where they would divide Africa among each other</a:t>
            </a:r>
          </a:p>
          <a:p>
            <a:r>
              <a:rPr lang="en-US" sz="3200" dirty="0" smtClean="0"/>
              <a:t>Suez Canal:  In Egypt between the Mediterranean and the Red Sea.  Important because of its strategic location as a trade route between </a:t>
            </a:r>
            <a:r>
              <a:rPr lang="en-US" sz="3200" dirty="0" err="1" smtClean="0"/>
              <a:t>asia</a:t>
            </a:r>
            <a:r>
              <a:rPr lang="en-US" sz="3200" dirty="0" smtClean="0"/>
              <a:t>, Africa, and Europe</a:t>
            </a:r>
          </a:p>
          <a:p>
            <a:r>
              <a:rPr lang="en-US" sz="3200" dirty="0" smtClean="0"/>
              <a:t>Sun Never Sets on British </a:t>
            </a:r>
            <a:r>
              <a:rPr lang="en-US" sz="3200" dirty="0" err="1" smtClean="0"/>
              <a:t>Empire</a:t>
            </a:r>
            <a:r>
              <a:rPr lang="en-US" sz="3200" dirty="0" err="1" smtClean="0">
                <a:sym typeface="Wingdings" panose="05000000000000000000" pitchFamily="2" charset="2"/>
              </a:rPr>
              <a:t>Britain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had land in all corners of the world, the sun literally never set on a the British Empire </a:t>
            </a:r>
          </a:p>
        </p:txBody>
      </p:sp>
    </p:spTree>
    <p:extLst>
      <p:ext uri="{BB962C8B-B14F-4D97-AF65-F5344CB8AC3E}">
        <p14:creationId xmlns:p14="http://schemas.microsoft.com/office/powerpoint/2010/main" val="4943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72900" cy="5623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India was most important colony because of its large amount of Raw materials and large population</a:t>
            </a:r>
          </a:p>
          <a:p>
            <a:r>
              <a:rPr lang="en-US" sz="3200" dirty="0" smtClean="0"/>
              <a:t>Britain forced Indians to only buy British goods, set up large Rail system, treated Indians with brutality</a:t>
            </a:r>
          </a:p>
          <a:p>
            <a:r>
              <a:rPr lang="en-US" sz="3200" dirty="0" err="1" smtClean="0"/>
              <a:t>Sepoy</a:t>
            </a:r>
            <a:r>
              <a:rPr lang="en-US" sz="3200" dirty="0" smtClean="0"/>
              <a:t> rebellion:  rebellion over rumors of beef and pork fat used on cartridges</a:t>
            </a:r>
          </a:p>
          <a:p>
            <a:r>
              <a:rPr lang="en-US" sz="3200" dirty="0" smtClean="0"/>
              <a:t>Indians fought back against British control in </a:t>
            </a:r>
            <a:r>
              <a:rPr lang="en-US" sz="3200" dirty="0" err="1" smtClean="0"/>
              <a:t>sepoy</a:t>
            </a:r>
            <a:r>
              <a:rPr lang="en-US" sz="3200" dirty="0" smtClean="0"/>
              <a:t> rebellion but were not able to unite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8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-182880"/>
            <a:ext cx="11080507" cy="5557465"/>
          </a:xfrm>
        </p:spPr>
        <p:txBody>
          <a:bodyPr>
            <a:noAutofit/>
          </a:bodyPr>
          <a:lstStyle/>
          <a:p>
            <a:r>
              <a:rPr lang="en-US" sz="3200" dirty="0" smtClean="0"/>
              <a:t>China:  allowed the British to exploit them by hooking them on Opium and making them reliant on the drug</a:t>
            </a:r>
          </a:p>
          <a:p>
            <a:pPr lvl="1"/>
            <a:r>
              <a:rPr lang="en-US" sz="3200" dirty="0" smtClean="0"/>
              <a:t>Allowed European spheres of influence to dominate them</a:t>
            </a:r>
          </a:p>
          <a:p>
            <a:pPr lvl="1"/>
            <a:r>
              <a:rPr lang="en-US" sz="3200" dirty="0" smtClean="0"/>
              <a:t>Opium War and Boxer Rebellion to try to rid China of European control and led to them trying to strengthen themselves</a:t>
            </a:r>
          </a:p>
          <a:p>
            <a:r>
              <a:rPr lang="en-US" sz="3200" dirty="0" smtClean="0"/>
              <a:t>Japan:  when approached by the U.S. Navy to trade, Japan quickly modernized and strengthened themselves to avoid imperialism in Japan</a:t>
            </a:r>
          </a:p>
        </p:txBody>
      </p:sp>
    </p:spTree>
    <p:extLst>
      <p:ext uri="{BB962C8B-B14F-4D97-AF65-F5344CB8AC3E}">
        <p14:creationId xmlns:p14="http://schemas.microsoft.com/office/powerpoint/2010/main" val="25817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9817"/>
            <a:ext cx="10396882" cy="1151965"/>
          </a:xfrm>
        </p:spPr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11080507" cy="4688785"/>
          </a:xfrm>
        </p:spPr>
        <p:txBody>
          <a:bodyPr>
            <a:noAutofit/>
          </a:bodyPr>
          <a:lstStyle/>
          <a:p>
            <a:r>
              <a:rPr lang="en-US" sz="2200" dirty="0" smtClean="0"/>
              <a:t>Long Term Causes:  MAIN</a:t>
            </a:r>
          </a:p>
          <a:p>
            <a:pPr lvl="1"/>
            <a:r>
              <a:rPr lang="en-US" sz="2200" dirty="0" smtClean="0"/>
              <a:t>MILITARISM:  EUROPEAN COUNTRIES EXPANDING MILITARY AND GLORIFYING MILITARY PRESTIGE</a:t>
            </a:r>
          </a:p>
          <a:p>
            <a:pPr lvl="1"/>
            <a:r>
              <a:rPr lang="en-US" sz="2200" dirty="0" smtClean="0"/>
              <a:t>Alliances:  system of alliances between many European nations pulled Europe quickly into war</a:t>
            </a:r>
          </a:p>
          <a:p>
            <a:pPr lvl="1"/>
            <a:r>
              <a:rPr lang="en-US" sz="2200" dirty="0" smtClean="0"/>
              <a:t>Imperialism:  intense competition over colonies and resources increased tensions</a:t>
            </a:r>
          </a:p>
          <a:p>
            <a:pPr lvl="1"/>
            <a:r>
              <a:rPr lang="en-US" sz="2200" dirty="0" smtClean="0"/>
              <a:t>Nationalism:  belief that your country was best led to competition and tension</a:t>
            </a:r>
          </a:p>
          <a:p>
            <a:r>
              <a:rPr lang="en-US" sz="2200" dirty="0" smtClean="0"/>
              <a:t>Alliances:  </a:t>
            </a:r>
          </a:p>
          <a:p>
            <a:pPr lvl="1"/>
            <a:r>
              <a:rPr lang="en-US" sz="2200" dirty="0" smtClean="0"/>
              <a:t>Triple </a:t>
            </a:r>
            <a:r>
              <a:rPr lang="en-US" sz="2200" dirty="0" err="1" smtClean="0"/>
              <a:t>entente</a:t>
            </a:r>
            <a:r>
              <a:rPr lang="en-US" sz="2200" dirty="0" err="1" smtClean="0">
                <a:sym typeface="Wingdings" panose="05000000000000000000" pitchFamily="2" charset="2"/>
              </a:rPr>
              <a:t>allied</a:t>
            </a:r>
            <a:r>
              <a:rPr lang="en-US" sz="2200" dirty="0" smtClean="0">
                <a:sym typeface="Wingdings" panose="05000000000000000000" pitchFamily="2" charset="2"/>
              </a:rPr>
              <a:t> Powers</a:t>
            </a:r>
            <a:r>
              <a:rPr lang="en-US" sz="2200" dirty="0" smtClean="0"/>
              <a:t>:  GB, France, Russia</a:t>
            </a:r>
          </a:p>
          <a:p>
            <a:pPr lvl="1"/>
            <a:r>
              <a:rPr lang="en-US" sz="2200" dirty="0" smtClean="0"/>
              <a:t>Triple alliance</a:t>
            </a:r>
            <a:r>
              <a:rPr lang="en-US" sz="2200" dirty="0" smtClean="0">
                <a:sym typeface="Wingdings" panose="05000000000000000000" pitchFamily="2" charset="2"/>
              </a:rPr>
              <a:t> central powers</a:t>
            </a:r>
            <a:r>
              <a:rPr lang="en-US" sz="2200" dirty="0" smtClean="0"/>
              <a:t>:  Germany, Austria-Hungary, Italy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77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50040" cy="5577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Short Term Causes:  </a:t>
            </a:r>
          </a:p>
          <a:p>
            <a:pPr lvl="1"/>
            <a:r>
              <a:rPr lang="en-US" sz="3200" dirty="0" smtClean="0"/>
              <a:t>Balkan states:  highly nationalistic area with tension between nations</a:t>
            </a:r>
          </a:p>
          <a:p>
            <a:pPr lvl="1"/>
            <a:r>
              <a:rPr lang="en-US" sz="3200" dirty="0" smtClean="0"/>
              <a:t>Austria had taken Bosnia into its </a:t>
            </a:r>
            <a:r>
              <a:rPr lang="en-US" sz="3200" dirty="0" err="1" smtClean="0"/>
              <a:t>empire</a:t>
            </a:r>
            <a:r>
              <a:rPr lang="en-US" sz="3200" dirty="0" err="1" smtClean="0">
                <a:sym typeface="Wingdings" panose="05000000000000000000" pitchFamily="2" charset="2"/>
              </a:rPr>
              <a:t>Bosnia</a:t>
            </a:r>
            <a:r>
              <a:rPr lang="en-US" sz="3200" dirty="0" smtClean="0">
                <a:sym typeface="Wingdings" panose="05000000000000000000" pitchFamily="2" charset="2"/>
              </a:rPr>
              <a:t> wanted to get rid of Austrian control</a:t>
            </a:r>
          </a:p>
          <a:p>
            <a:pPr lvl="1"/>
            <a:r>
              <a:rPr lang="en-US" sz="3200" dirty="0" err="1" smtClean="0">
                <a:sym typeface="Wingdings" panose="05000000000000000000" pitchFamily="2" charset="2"/>
              </a:rPr>
              <a:t>Gavrillo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Princip</a:t>
            </a:r>
            <a:r>
              <a:rPr lang="en-US" sz="3200" dirty="0" smtClean="0">
                <a:sym typeface="Wingdings" panose="05000000000000000000" pitchFamily="2" charset="2"/>
              </a:rPr>
              <a:t> (Bosnian backed terrorist) assassinated Archduke Franz Ferdinand from </a:t>
            </a:r>
            <a:r>
              <a:rPr lang="en-US" sz="3200" dirty="0" err="1" smtClean="0">
                <a:sym typeface="Wingdings" panose="05000000000000000000" pitchFamily="2" charset="2"/>
              </a:rPr>
              <a:t>AustriaBoom</a:t>
            </a:r>
            <a:r>
              <a:rPr lang="en-US" sz="3200" dirty="0" smtClean="0">
                <a:sym typeface="Wingdings" panose="05000000000000000000" pitchFamily="2" charset="2"/>
              </a:rPr>
              <a:t> WWI ignited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1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681460" cy="5532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Schlieffen Plan:  sweep into France, take </a:t>
            </a:r>
            <a:r>
              <a:rPr lang="en-US" sz="3600" dirty="0" err="1" smtClean="0"/>
              <a:t>paris</a:t>
            </a:r>
            <a:r>
              <a:rPr lang="en-US" sz="3600" dirty="0" err="1" smtClean="0">
                <a:sym typeface="Wingdings" panose="05000000000000000000" pitchFamily="2" charset="2"/>
              </a:rPr>
              <a:t>Russia</a:t>
            </a:r>
            <a:endParaRPr lang="en-US" sz="3600" dirty="0" smtClean="0">
              <a:sym typeface="Wingdings" panose="05000000000000000000" pitchFamily="2" charset="2"/>
            </a:endParaRP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Failed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Trench Warfare:  Stalemate where both sides are fighting defensive battles with no mans land in middle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Machine gun fire, artillery, tanks, planes, gasses made no man’s land a death sentence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65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5646420"/>
          </a:xfrm>
        </p:spPr>
        <p:txBody>
          <a:bodyPr>
            <a:noAutofit/>
          </a:bodyPr>
          <a:lstStyle/>
          <a:p>
            <a:r>
              <a:rPr lang="en-US" sz="2500" dirty="0" smtClean="0"/>
              <a:t>Facing massive losses, Russia withdrew from the War after their Russian Revolution</a:t>
            </a:r>
          </a:p>
          <a:p>
            <a:r>
              <a:rPr lang="en-US" sz="2500" dirty="0" smtClean="0"/>
              <a:t>Now a one front war, the U.S. entered on the allied side</a:t>
            </a:r>
          </a:p>
          <a:p>
            <a:r>
              <a:rPr lang="en-US" sz="2500" dirty="0" smtClean="0"/>
              <a:t>With American help, the Allies one the war after the Second Battle of the Marne</a:t>
            </a:r>
          </a:p>
          <a:p>
            <a:endParaRPr lang="en-US" sz="2500" dirty="0"/>
          </a:p>
          <a:p>
            <a:r>
              <a:rPr lang="en-US" sz="2500" dirty="0" smtClean="0"/>
              <a:t>Treaty of Versailles: </a:t>
            </a:r>
          </a:p>
          <a:p>
            <a:pPr lvl="1"/>
            <a:r>
              <a:rPr lang="en-US" sz="2500" dirty="0" smtClean="0"/>
              <a:t>America:  promote peace with Wilson’s 14 points</a:t>
            </a:r>
          </a:p>
          <a:p>
            <a:pPr lvl="1"/>
            <a:r>
              <a:rPr lang="en-US" sz="2500" dirty="0" smtClean="0"/>
              <a:t>Britain/France: PUNISH GERMANY!!!!!!!!!!!!!!!!!!!!!!!!!!!!!!!!!!!</a:t>
            </a:r>
          </a:p>
          <a:p>
            <a:r>
              <a:rPr lang="en-US" sz="2500" dirty="0" smtClean="0"/>
              <a:t>Versailles vs. Vienna:</a:t>
            </a:r>
          </a:p>
          <a:p>
            <a:pPr lvl="1"/>
            <a:r>
              <a:rPr lang="en-US" sz="2500" dirty="0" smtClean="0"/>
              <a:t>Versailles led to anger, punishment, and unstable truce</a:t>
            </a:r>
          </a:p>
          <a:p>
            <a:pPr lvl="1"/>
            <a:r>
              <a:rPr lang="en-US" sz="2500" dirty="0" smtClean="0"/>
              <a:t>Congress of Vienna did not punish France, made everyone happy and led to peace</a:t>
            </a:r>
          </a:p>
        </p:txBody>
      </p:sp>
    </p:spTree>
    <p:extLst>
      <p:ext uri="{BB962C8B-B14F-4D97-AF65-F5344CB8AC3E}">
        <p14:creationId xmlns:p14="http://schemas.microsoft.com/office/powerpoint/2010/main" val="26596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2900"/>
            <a:ext cx="10396882" cy="1151965"/>
          </a:xfrm>
        </p:spPr>
        <p:txBody>
          <a:bodyPr/>
          <a:lstStyle/>
          <a:p>
            <a:r>
              <a:rPr lang="en-US" dirty="0" smtClean="0"/>
              <a:t>Revolution and Interwar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76" y="1837765"/>
            <a:ext cx="11080507" cy="3820105"/>
          </a:xfrm>
        </p:spPr>
        <p:txBody>
          <a:bodyPr>
            <a:noAutofit/>
          </a:bodyPr>
          <a:lstStyle/>
          <a:p>
            <a:r>
              <a:rPr lang="en-US" sz="3200" dirty="0" smtClean="0"/>
              <a:t>Causes of Russian Rev:</a:t>
            </a:r>
          </a:p>
          <a:p>
            <a:pPr lvl="1"/>
            <a:r>
              <a:rPr lang="en-US" sz="3200" dirty="0" smtClean="0"/>
              <a:t>Harsh absolute rule of Czars</a:t>
            </a:r>
          </a:p>
          <a:p>
            <a:pPr lvl="1"/>
            <a:r>
              <a:rPr lang="en-US" sz="3200" dirty="0" err="1" smtClean="0"/>
              <a:t>Industrialization</a:t>
            </a:r>
            <a:r>
              <a:rPr lang="en-US" sz="3200" dirty="0" err="1" smtClean="0">
                <a:sym typeface="Wingdings" panose="05000000000000000000" pitchFamily="2" charset="2"/>
              </a:rPr>
              <a:t>class</a:t>
            </a:r>
            <a:r>
              <a:rPr lang="en-US" sz="3200" dirty="0" smtClean="0">
                <a:sym typeface="Wingdings" panose="05000000000000000000" pitchFamily="2" charset="2"/>
              </a:rPr>
              <a:t> struggle and poverty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Lost </a:t>
            </a:r>
            <a:r>
              <a:rPr lang="en-US" sz="3200" dirty="0" err="1" smtClean="0">
                <a:sym typeface="Wingdings" panose="05000000000000000000" pitchFamily="2" charset="2"/>
              </a:rPr>
              <a:t>russo</a:t>
            </a:r>
            <a:r>
              <a:rPr lang="en-US" sz="3200" dirty="0" smtClean="0">
                <a:sym typeface="Wingdings" panose="05000000000000000000" pitchFamily="2" charset="2"/>
              </a:rPr>
              <a:t>-Japanese war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Bloody Sunday</a:t>
            </a:r>
          </a:p>
          <a:p>
            <a:pPr lvl="1"/>
            <a:r>
              <a:rPr lang="en-US" sz="3200" dirty="0" err="1" smtClean="0">
                <a:sym typeface="Wingdings" panose="05000000000000000000" pitchFamily="2" charset="2"/>
              </a:rPr>
              <a:t>Wwi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43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Compare Russia/France</a:t>
            </a:r>
          </a:p>
          <a:p>
            <a:pPr lvl="1"/>
            <a:r>
              <a:rPr lang="en-US" sz="3200" dirty="0" smtClean="0"/>
              <a:t>Both had class struggle, poor, ill-fed lower class</a:t>
            </a:r>
          </a:p>
          <a:p>
            <a:pPr lvl="1"/>
            <a:r>
              <a:rPr lang="en-US" sz="3200" dirty="0" smtClean="0"/>
              <a:t>Both had harsh rulers before rev.</a:t>
            </a:r>
          </a:p>
          <a:p>
            <a:pPr lvl="1"/>
            <a:r>
              <a:rPr lang="en-US" sz="3200" dirty="0" smtClean="0"/>
              <a:t>Both were fueled by the peasant class</a:t>
            </a:r>
          </a:p>
          <a:p>
            <a:pPr lvl="1"/>
            <a:r>
              <a:rPr lang="en-US" sz="3200" dirty="0" smtClean="0"/>
              <a:t>Both went through devastating purges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4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3559" y="2063396"/>
            <a:ext cx="10699124" cy="3311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	Absolutism is a type of Gov. in which the ruler has absolute power</a:t>
            </a:r>
          </a:p>
          <a:p>
            <a:r>
              <a:rPr lang="en-US" sz="3200" dirty="0" smtClean="0"/>
              <a:t>2. 	Monarchs justified their absolute rule by claiming that they had Divine Right to rule by god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61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Lenin:  </a:t>
            </a:r>
          </a:p>
          <a:p>
            <a:pPr lvl="1"/>
            <a:r>
              <a:rPr lang="en-US" sz="3600" dirty="0" smtClean="0"/>
              <a:t>Wanted to spread communism in Russia</a:t>
            </a:r>
          </a:p>
          <a:p>
            <a:pPr lvl="1"/>
            <a:r>
              <a:rPr lang="en-US" sz="3600" dirty="0" smtClean="0"/>
              <a:t>Promised peace, land and property</a:t>
            </a:r>
          </a:p>
          <a:p>
            <a:r>
              <a:rPr lang="en-US" sz="3600" dirty="0" smtClean="0"/>
              <a:t>Bolshevik Rev:  overthrew the provisional gov. led by Kerensky and put in place </a:t>
            </a:r>
            <a:r>
              <a:rPr lang="en-US" sz="3600" dirty="0" err="1" smtClean="0"/>
              <a:t>lenin</a:t>
            </a:r>
            <a:r>
              <a:rPr lang="en-US" sz="3600" dirty="0" smtClean="0"/>
              <a:t> and communism</a:t>
            </a:r>
            <a:r>
              <a:rPr lang="en-US" sz="3600" dirty="0" smtClean="0">
                <a:sym typeface="Wingdings" panose="05000000000000000000" pitchFamily="2" charset="2"/>
              </a:rPr>
              <a:t> Russian civil war</a:t>
            </a:r>
            <a:endParaRPr lang="en-US" sz="3600" dirty="0" smtClean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49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Autofit/>
          </a:bodyPr>
          <a:lstStyle/>
          <a:p>
            <a:r>
              <a:rPr lang="en-US" sz="4000" dirty="0" smtClean="0"/>
              <a:t>Totalitarianism:  total control by the government over every aspect of life</a:t>
            </a:r>
          </a:p>
          <a:p>
            <a:pPr lvl="1"/>
            <a:r>
              <a:rPr lang="en-US" sz="4000" dirty="0" smtClean="0"/>
              <a:t>dictatorship/one party rule</a:t>
            </a:r>
          </a:p>
          <a:p>
            <a:pPr lvl="1"/>
            <a:r>
              <a:rPr lang="en-US" sz="4000" dirty="0" smtClean="0"/>
              <a:t>Glorify state</a:t>
            </a:r>
          </a:p>
          <a:p>
            <a:pPr lvl="1"/>
            <a:r>
              <a:rPr lang="en-US" sz="4000" dirty="0" smtClean="0"/>
              <a:t>State control over everything</a:t>
            </a:r>
          </a:p>
          <a:p>
            <a:pPr lvl="1"/>
            <a:r>
              <a:rPr lang="en-US" sz="4000" dirty="0" smtClean="0"/>
              <a:t>Propaganda</a:t>
            </a:r>
          </a:p>
          <a:p>
            <a:pPr lvl="1"/>
            <a:r>
              <a:rPr lang="en-US" sz="4000" dirty="0" smtClean="0"/>
              <a:t>Force to crush opposition</a:t>
            </a:r>
          </a:p>
        </p:txBody>
      </p:sp>
    </p:spTree>
    <p:extLst>
      <p:ext uri="{BB962C8B-B14F-4D97-AF65-F5344CB8AC3E}">
        <p14:creationId xmlns:p14="http://schemas.microsoft.com/office/powerpoint/2010/main" val="34251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841480" cy="5806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Stalin came to power after a power struggle with Leon Trotsky</a:t>
            </a:r>
          </a:p>
          <a:p>
            <a:r>
              <a:rPr lang="en-US" sz="2800" dirty="0" smtClean="0"/>
              <a:t>Stalin was focused on developing a strong military and industry</a:t>
            </a:r>
          </a:p>
          <a:p>
            <a:r>
              <a:rPr lang="en-US" sz="2800" dirty="0" smtClean="0"/>
              <a:t>Stalin set up a command economy where gov. made all decisions</a:t>
            </a:r>
          </a:p>
          <a:p>
            <a:r>
              <a:rPr lang="en-US" sz="2800" dirty="0" smtClean="0"/>
              <a:t>Set up 5 year plans:  quota system put in place on goods and food to increase production</a:t>
            </a:r>
          </a:p>
          <a:p>
            <a:r>
              <a:rPr lang="en-US" sz="2800" dirty="0" err="1" smtClean="0"/>
              <a:t>Collectivization</a:t>
            </a:r>
            <a:r>
              <a:rPr lang="en-US" sz="2800" dirty="0" err="1" smtClean="0">
                <a:sym typeface="Wingdings" panose="05000000000000000000" pitchFamily="2" charset="2"/>
              </a:rPr>
              <a:t>government</a:t>
            </a:r>
            <a:r>
              <a:rPr lang="en-US" sz="2800" dirty="0" smtClean="0">
                <a:sym typeface="Wingdings" panose="05000000000000000000" pitchFamily="2" charset="2"/>
              </a:rPr>
              <a:t> owned farms where farmers were forced to give up food to meet quota’s.   Led to massive manmade famine in Ukraine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Great Purge:  got rid of any opposition to Stalin, including his top advisors/military members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2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03020"/>
            <a:ext cx="11080507" cy="40715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Civil War:  Nationalists vs. Communists led by Mao Zedong</a:t>
            </a:r>
          </a:p>
          <a:p>
            <a:r>
              <a:rPr lang="en-US" sz="3200" dirty="0" smtClean="0"/>
              <a:t>Nationalists were not focused on improving the lives of the peasants, communists promised to give peasants land</a:t>
            </a:r>
          </a:p>
          <a:p>
            <a:r>
              <a:rPr lang="en-US" sz="3200" dirty="0" smtClean="0"/>
              <a:t>Peasants supported communists and </a:t>
            </a:r>
            <a:r>
              <a:rPr lang="en-US" sz="3200" dirty="0" err="1" smtClean="0"/>
              <a:t>mao</a:t>
            </a:r>
            <a:r>
              <a:rPr lang="en-US" sz="3200" dirty="0" smtClean="0"/>
              <a:t> Zedong due to his promise to give them land and food</a:t>
            </a:r>
          </a:p>
          <a:p>
            <a:r>
              <a:rPr lang="en-US" sz="3200" dirty="0" smtClean="0"/>
              <a:t>Communists won civil war and put Zedong in place as leader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4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89" y="0"/>
            <a:ext cx="10396882" cy="1151965"/>
          </a:xfrm>
        </p:spPr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51965"/>
            <a:ext cx="11910060" cy="413766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Indian Nationalists:  Get rid of Britain!</a:t>
            </a:r>
          </a:p>
          <a:p>
            <a:r>
              <a:rPr lang="en-US" sz="3200" dirty="0" smtClean="0"/>
              <a:t>British policies:</a:t>
            </a:r>
          </a:p>
          <a:p>
            <a:pPr lvl="1"/>
            <a:r>
              <a:rPr lang="en-US" sz="3200" dirty="0" smtClean="0"/>
              <a:t>Promised freedom during </a:t>
            </a:r>
            <a:r>
              <a:rPr lang="en-US" sz="3200" dirty="0" err="1" smtClean="0"/>
              <a:t>WWI</a:t>
            </a:r>
            <a:r>
              <a:rPr lang="en-US" sz="3200" dirty="0" err="1" smtClean="0">
                <a:sym typeface="Wingdings" panose="05000000000000000000" pitchFamily="2" charset="2"/>
              </a:rPr>
              <a:t>lied</a:t>
            </a:r>
            <a:r>
              <a:rPr lang="en-US" sz="3200" dirty="0" smtClean="0">
                <a:sym typeface="Wingdings" panose="05000000000000000000" pitchFamily="2" charset="2"/>
              </a:rPr>
              <a:t> and never gave India independence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Massacred peaceful protestors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High taxes on Indians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All of these led to Indians uniting to get rid of </a:t>
            </a:r>
            <a:r>
              <a:rPr lang="en-US" sz="3200" dirty="0" err="1" smtClean="0">
                <a:sym typeface="Wingdings" panose="05000000000000000000" pitchFamily="2" charset="2"/>
              </a:rPr>
              <a:t>britain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65760"/>
            <a:ext cx="11080507" cy="5374585"/>
          </a:xfrm>
        </p:spPr>
        <p:txBody>
          <a:bodyPr>
            <a:noAutofit/>
          </a:bodyPr>
          <a:lstStyle/>
          <a:p>
            <a:r>
              <a:rPr lang="en-US" sz="3400" dirty="0" smtClean="0"/>
              <a:t>Gandhi:  leader of </a:t>
            </a:r>
            <a:r>
              <a:rPr lang="en-US" sz="3400" dirty="0" err="1" smtClean="0"/>
              <a:t>indian</a:t>
            </a:r>
            <a:r>
              <a:rPr lang="en-US" sz="3400" dirty="0" smtClean="0"/>
              <a:t> Nationalist Independence movement</a:t>
            </a:r>
          </a:p>
          <a:p>
            <a:pPr lvl="1"/>
            <a:r>
              <a:rPr lang="en-US" sz="3400" dirty="0" smtClean="0"/>
              <a:t>Practiced satyagraha or peaceful civil disobedience</a:t>
            </a:r>
          </a:p>
          <a:p>
            <a:pPr lvl="1"/>
            <a:r>
              <a:rPr lang="en-US" sz="3400" dirty="0" smtClean="0"/>
              <a:t>Used peaceful protest to accomplish his goals</a:t>
            </a:r>
          </a:p>
          <a:p>
            <a:pPr lvl="2"/>
            <a:r>
              <a:rPr lang="en-US" sz="3400" dirty="0" smtClean="0"/>
              <a:t>Peaceful march to sea for salt during Salt march and other peaceful protests</a:t>
            </a:r>
          </a:p>
          <a:p>
            <a:pPr lvl="1"/>
            <a:r>
              <a:rPr lang="en-US" sz="3400" dirty="0" smtClean="0"/>
              <a:t>Britain used brutality against peaceful </a:t>
            </a:r>
            <a:r>
              <a:rPr lang="en-US" sz="3400" dirty="0" err="1" smtClean="0"/>
              <a:t>protestors</a:t>
            </a:r>
            <a:r>
              <a:rPr lang="en-US" sz="3400" dirty="0" err="1" smtClean="0">
                <a:sym typeface="Wingdings" panose="05000000000000000000" pitchFamily="2" charset="2"/>
              </a:rPr>
              <a:t>world</a:t>
            </a:r>
            <a:r>
              <a:rPr lang="en-US" sz="3400" dirty="0" smtClean="0">
                <a:sym typeface="Wingdings" panose="05000000000000000000" pitchFamily="2" charset="2"/>
              </a:rPr>
              <a:t> began to sympathize with India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994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Fascism: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1772900" cy="4709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Fascism:  extreme Nationalistic government focused on promoting state </a:t>
            </a:r>
          </a:p>
          <a:p>
            <a:r>
              <a:rPr lang="en-US" sz="3200" dirty="0" smtClean="0"/>
              <a:t>People turned to fascism to fix the problems facing nations after WWI</a:t>
            </a:r>
          </a:p>
          <a:p>
            <a:pPr lvl="1"/>
            <a:r>
              <a:rPr lang="en-US" sz="3200" dirty="0" smtClean="0"/>
              <a:t>Inflation, poverty,, weak governments, anger over Versailles</a:t>
            </a:r>
          </a:p>
          <a:p>
            <a:r>
              <a:rPr lang="en-US" sz="3200" dirty="0" smtClean="0"/>
              <a:t>Similar to Communism in that they have totalitarian governments</a:t>
            </a:r>
          </a:p>
        </p:txBody>
      </p:sp>
    </p:spTree>
    <p:extLst>
      <p:ext uri="{BB962C8B-B14F-4D97-AF65-F5344CB8AC3E}">
        <p14:creationId xmlns:p14="http://schemas.microsoft.com/office/powerpoint/2010/main" val="10637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poor conditions in Italy and Germany forced them to turn to strong leaders like Hitler and Mussolini</a:t>
            </a:r>
          </a:p>
          <a:p>
            <a:r>
              <a:rPr lang="en-US" sz="3000" dirty="0" smtClean="0"/>
              <a:t>Mussolini promised to bring stability and a better economy to </a:t>
            </a:r>
            <a:r>
              <a:rPr lang="en-US" sz="3000" dirty="0" err="1" smtClean="0"/>
              <a:t>Italy</a:t>
            </a:r>
            <a:r>
              <a:rPr lang="en-US" sz="3000" dirty="0" err="1" smtClean="0">
                <a:sym typeface="Wingdings" panose="05000000000000000000" pitchFamily="2" charset="2"/>
              </a:rPr>
              <a:t>forced</a:t>
            </a:r>
            <a:r>
              <a:rPr lang="en-US" sz="3000" dirty="0" smtClean="0">
                <a:sym typeface="Wingdings" panose="05000000000000000000" pitchFamily="2" charset="2"/>
              </a:rPr>
              <a:t> overthrow of gov. and became Prime Minister</a:t>
            </a:r>
          </a:p>
          <a:p>
            <a:r>
              <a:rPr lang="en-US" sz="3000" dirty="0" err="1" smtClean="0">
                <a:sym typeface="Wingdings" panose="05000000000000000000" pitchFamily="2" charset="2"/>
              </a:rPr>
              <a:t>Hitlerattempted</a:t>
            </a:r>
            <a:r>
              <a:rPr lang="en-US" sz="3000" dirty="0" smtClean="0">
                <a:sym typeface="Wingdings" panose="05000000000000000000" pitchFamily="2" charset="2"/>
              </a:rPr>
              <a:t> to overthrow gov. and failed.  He later became chancellor after Nazi party won majority in Parliament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Nazism:  fascist party in Germany focused on superiority of Aryan Race and persecution of the Jews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650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33500"/>
            <a:ext cx="11696700" cy="441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Axis Powers=Germany, Italy, Japan</a:t>
            </a:r>
          </a:p>
          <a:p>
            <a:r>
              <a:rPr lang="en-US" sz="3200" dirty="0" smtClean="0"/>
              <a:t>Aggression:</a:t>
            </a:r>
          </a:p>
          <a:p>
            <a:pPr lvl="1"/>
            <a:r>
              <a:rPr lang="en-US" sz="2800" dirty="0" err="1" smtClean="0"/>
              <a:t>Japan</a:t>
            </a:r>
            <a:r>
              <a:rPr lang="en-US" sz="2800" dirty="0" err="1" smtClean="0">
                <a:sym typeface="Wingdings" panose="05000000000000000000" pitchFamily="2" charset="2"/>
              </a:rPr>
              <a:t>Manchuria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JapanChina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ItalyEthiopia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err="1" smtClean="0">
                <a:sym typeface="Wingdings" panose="05000000000000000000" pitchFamily="2" charset="2"/>
              </a:rPr>
              <a:t>GermanyRhineland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Austra</a:t>
            </a:r>
            <a:r>
              <a:rPr lang="en-US" sz="2800" dirty="0" smtClean="0">
                <a:sym typeface="Wingdings" panose="05000000000000000000" pitchFamily="2" charset="2"/>
              </a:rPr>
              <a:t>, Sudetenland, Czech, Poland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8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53850" cy="56959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League/Britain/France=Appeasement, they do nothing</a:t>
            </a:r>
          </a:p>
          <a:p>
            <a:pPr lvl="1"/>
            <a:r>
              <a:rPr lang="en-US" sz="2400" dirty="0" smtClean="0"/>
              <a:t>Give in to </a:t>
            </a:r>
            <a:r>
              <a:rPr lang="en-US" sz="2400" dirty="0" err="1" smtClean="0"/>
              <a:t>hitler</a:t>
            </a:r>
            <a:r>
              <a:rPr lang="en-US" sz="2400" dirty="0" smtClean="0"/>
              <a:t> to avoid war</a:t>
            </a:r>
          </a:p>
          <a:p>
            <a:r>
              <a:rPr lang="en-US" sz="2800" dirty="0" smtClean="0"/>
              <a:t>Blitzkrieg=Lightening War, adopted modern weapons to modern strategy.  Used planes first, then tanks and ground forces to invade</a:t>
            </a:r>
          </a:p>
          <a:p>
            <a:pPr lvl="1"/>
            <a:r>
              <a:rPr lang="en-US" sz="2400" dirty="0" smtClean="0"/>
              <a:t>Not using weapons for defense, using them for offense unlike in WWI</a:t>
            </a:r>
          </a:p>
          <a:p>
            <a:r>
              <a:rPr lang="en-US" sz="2800" dirty="0" smtClean="0"/>
              <a:t>Western </a:t>
            </a:r>
            <a:r>
              <a:rPr lang="en-US" sz="2800" dirty="0" err="1" smtClean="0"/>
              <a:t>Conquest</a:t>
            </a:r>
            <a:r>
              <a:rPr lang="en-US" sz="2800" dirty="0" err="1" smtClean="0">
                <a:sym typeface="Wingdings" panose="05000000000000000000" pitchFamily="2" charset="2"/>
              </a:rPr>
              <a:t>invade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nw</a:t>
            </a:r>
            <a:r>
              <a:rPr lang="en-US" sz="2800" dirty="0" smtClean="0">
                <a:sym typeface="Wingdings" panose="05000000000000000000" pitchFamily="2" charset="2"/>
              </a:rPr>
              <a:t> Europe then turn to France going around the Maginot </a:t>
            </a:r>
            <a:r>
              <a:rPr lang="en-US" sz="2800" dirty="0" err="1" smtClean="0">
                <a:sym typeface="Wingdings" panose="05000000000000000000" pitchFamily="2" charset="2"/>
              </a:rPr>
              <a:t>Linetake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francetry</a:t>
            </a:r>
            <a:r>
              <a:rPr lang="en-US" sz="2800" dirty="0" smtClean="0">
                <a:sym typeface="Wingdings" panose="05000000000000000000" pitchFamily="2" charset="2"/>
              </a:rPr>
              <a:t> to take Britain (battle of Britain)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Eastern Conquest=invade </a:t>
            </a:r>
            <a:r>
              <a:rPr lang="en-US" sz="2800" dirty="0" err="1" smtClean="0">
                <a:sym typeface="Wingdings" panose="05000000000000000000" pitchFamily="2" charset="2"/>
              </a:rPr>
              <a:t>ussrsiege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Leningradmarch</a:t>
            </a:r>
            <a:r>
              <a:rPr lang="en-US" sz="2800" dirty="0" smtClean="0">
                <a:sym typeface="Wingdings" panose="05000000000000000000" pitchFamily="2" charset="2"/>
              </a:rPr>
              <a:t> to </a:t>
            </a:r>
            <a:r>
              <a:rPr lang="en-US" sz="2800" dirty="0" err="1" smtClean="0">
                <a:sym typeface="Wingdings" panose="05000000000000000000" pitchFamily="2" charset="2"/>
              </a:rPr>
              <a:t>Stalingradinvade</a:t>
            </a:r>
            <a:r>
              <a:rPr lang="en-US" sz="2800" dirty="0" smtClean="0">
                <a:sym typeface="Wingdings" panose="05000000000000000000" pitchFamily="2" charset="2"/>
              </a:rPr>
              <a:t> during winter (Bad idea)lose most of </a:t>
            </a:r>
            <a:r>
              <a:rPr lang="en-US" sz="2800" dirty="0" err="1" smtClean="0">
                <a:sym typeface="Wingdings" panose="05000000000000000000" pitchFamily="2" charset="2"/>
              </a:rPr>
              <a:t>armyretreat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88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04" y="0"/>
            <a:ext cx="10396882" cy="1158140"/>
          </a:xfrm>
        </p:spPr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031" y="914400"/>
            <a:ext cx="11565228" cy="3953813"/>
          </a:xfrm>
        </p:spPr>
        <p:txBody>
          <a:bodyPr>
            <a:noAutofit/>
          </a:bodyPr>
          <a:lstStyle/>
          <a:p>
            <a:r>
              <a:rPr lang="en-US" dirty="0" smtClean="0"/>
              <a:t>The Scientific Revolution was a major change in European thought in the 1500’s that led to people beginning to question the world around them</a:t>
            </a:r>
          </a:p>
          <a:p>
            <a:r>
              <a:rPr lang="en-US" dirty="0" smtClean="0"/>
              <a:t>Discoveries:</a:t>
            </a:r>
          </a:p>
          <a:p>
            <a:pPr lvl="1"/>
            <a:r>
              <a:rPr lang="en-US" dirty="0" smtClean="0"/>
              <a:t>Heliocentric Theory:  Sun is center of universe</a:t>
            </a:r>
          </a:p>
          <a:p>
            <a:pPr lvl="1"/>
            <a:r>
              <a:rPr lang="en-US" dirty="0" smtClean="0"/>
              <a:t>Telescope</a:t>
            </a:r>
          </a:p>
          <a:p>
            <a:pPr lvl="1"/>
            <a:r>
              <a:rPr lang="en-US" dirty="0" smtClean="0"/>
              <a:t>Scientific Method</a:t>
            </a:r>
          </a:p>
          <a:p>
            <a:pPr lvl="1"/>
            <a:r>
              <a:rPr lang="en-US" dirty="0" smtClean="0"/>
              <a:t>Printing Press</a:t>
            </a:r>
          </a:p>
          <a:p>
            <a:pPr lvl="1"/>
            <a:r>
              <a:rPr lang="en-US" dirty="0" smtClean="0"/>
              <a:t>Gravity</a:t>
            </a:r>
          </a:p>
          <a:p>
            <a:r>
              <a:rPr lang="en-US" dirty="0" smtClean="0"/>
              <a:t>Impact on the People: </a:t>
            </a:r>
          </a:p>
          <a:p>
            <a:pPr lvl="1"/>
            <a:r>
              <a:rPr lang="en-US" dirty="0" smtClean="0"/>
              <a:t> Began to discover new medicine to help stop disease and sickness</a:t>
            </a:r>
          </a:p>
          <a:p>
            <a:pPr lvl="1"/>
            <a:r>
              <a:rPr lang="en-US" dirty="0" smtClean="0"/>
              <a:t>Conflicted and weakened the strength of the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830050" cy="563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Turning Point Battles</a:t>
            </a:r>
          </a:p>
          <a:p>
            <a:pPr lvl="1"/>
            <a:r>
              <a:rPr lang="en-US" sz="3600" dirty="0" smtClean="0"/>
              <a:t>N. Africa=El </a:t>
            </a:r>
            <a:r>
              <a:rPr lang="en-US" sz="3600" dirty="0" err="1" smtClean="0"/>
              <a:t>Alamein</a:t>
            </a:r>
            <a:r>
              <a:rPr lang="en-US" sz="3600" dirty="0" err="1" smtClean="0">
                <a:sym typeface="Wingdings" panose="05000000000000000000" pitchFamily="2" charset="2"/>
              </a:rPr>
              <a:t>turn</a:t>
            </a:r>
            <a:r>
              <a:rPr lang="en-US" sz="3600" dirty="0" smtClean="0">
                <a:sym typeface="Wingdings" panose="05000000000000000000" pitchFamily="2" charset="2"/>
              </a:rPr>
              <a:t> the Axis powers back in Egypt and prevented them from taking Suez Canal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Europe=D-Day opens two front war</a:t>
            </a:r>
          </a:p>
          <a:p>
            <a:pPr lvl="2"/>
            <a:r>
              <a:rPr lang="en-US" sz="3200" dirty="0" smtClean="0">
                <a:sym typeface="Wingdings" panose="05000000000000000000" pitchFamily="2" charset="2"/>
              </a:rPr>
              <a:t>Stalingrad=Hitler made devastating mistake invading in winter</a:t>
            </a:r>
          </a:p>
          <a:p>
            <a:pPr lvl="2"/>
            <a:r>
              <a:rPr lang="en-US" sz="3200" dirty="0" smtClean="0">
                <a:sym typeface="Wingdings" panose="05000000000000000000" pitchFamily="2" charset="2"/>
              </a:rPr>
              <a:t>Battle of Bulge=</a:t>
            </a:r>
            <a:r>
              <a:rPr lang="en-US" sz="3200" dirty="0" err="1" smtClean="0">
                <a:sym typeface="Wingdings" panose="05000000000000000000" pitchFamily="2" charset="2"/>
              </a:rPr>
              <a:t>hitlers</a:t>
            </a:r>
            <a:r>
              <a:rPr lang="en-US" sz="3200" dirty="0" smtClean="0">
                <a:sym typeface="Wingdings" panose="05000000000000000000" pitchFamily="2" charset="2"/>
              </a:rPr>
              <a:t> last offensive </a:t>
            </a:r>
          </a:p>
          <a:p>
            <a:r>
              <a:rPr lang="en-US" sz="3600" dirty="0" err="1" smtClean="0">
                <a:sym typeface="Wingdings" panose="05000000000000000000" pitchFamily="2" charset="2"/>
              </a:rPr>
              <a:t>Ddayliberation</a:t>
            </a:r>
            <a:r>
              <a:rPr lang="en-US" sz="3600" dirty="0" smtClean="0">
                <a:sym typeface="Wingdings" panose="05000000000000000000" pitchFamily="2" charset="2"/>
              </a:rPr>
              <a:t> of France and German Retreat</a:t>
            </a:r>
          </a:p>
        </p:txBody>
      </p:sp>
    </p:spTree>
    <p:extLst>
      <p:ext uri="{BB962C8B-B14F-4D97-AF65-F5344CB8AC3E}">
        <p14:creationId xmlns:p14="http://schemas.microsoft.com/office/powerpoint/2010/main" val="2294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696700" cy="5676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Japan:</a:t>
            </a:r>
          </a:p>
          <a:p>
            <a:pPr lvl="1"/>
            <a:r>
              <a:rPr lang="en-US" sz="3200" dirty="0" smtClean="0"/>
              <a:t>Island Hopping Campaign working well after Battle of Midway</a:t>
            </a:r>
          </a:p>
          <a:p>
            <a:pPr lvl="1"/>
            <a:r>
              <a:rPr lang="en-US" sz="3200" dirty="0" smtClean="0"/>
              <a:t>U.S. takes Okinawa and Iwo Jima, 2 islands close to Japan</a:t>
            </a:r>
          </a:p>
          <a:p>
            <a:pPr lvl="1"/>
            <a:r>
              <a:rPr lang="en-US" sz="3200" dirty="0" smtClean="0"/>
              <a:t>U.S. decides dropping nuke would save more lives than an invasion</a:t>
            </a:r>
          </a:p>
          <a:p>
            <a:pPr lvl="1"/>
            <a:r>
              <a:rPr lang="en-US" sz="3200" dirty="0" smtClean="0"/>
              <a:t>Hiroshima and Nagasaki bombed with Atomic </a:t>
            </a:r>
            <a:r>
              <a:rPr lang="en-US" sz="3200" dirty="0" err="1" smtClean="0"/>
              <a:t>Bomb</a:t>
            </a:r>
            <a:r>
              <a:rPr lang="en-US" sz="3200" dirty="0" err="1" smtClean="0">
                <a:sym typeface="Wingdings" panose="05000000000000000000" pitchFamily="2" charset="2"/>
              </a:rPr>
              <a:t>Japan</a:t>
            </a:r>
            <a:r>
              <a:rPr lang="en-US" sz="3200" dirty="0" smtClean="0">
                <a:sym typeface="Wingdings" panose="05000000000000000000" pitchFamily="2" charset="2"/>
              </a:rPr>
              <a:t> Surrenders</a:t>
            </a:r>
          </a:p>
        </p:txBody>
      </p:sp>
    </p:spTree>
    <p:extLst>
      <p:ext uri="{BB962C8B-B14F-4D97-AF65-F5344CB8AC3E}">
        <p14:creationId xmlns:p14="http://schemas.microsoft.com/office/powerpoint/2010/main" val="26626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72900" cy="5657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Holocaust:  persecution and genocide against the Jews</a:t>
            </a:r>
          </a:p>
          <a:p>
            <a:pPr lvl="1"/>
            <a:r>
              <a:rPr lang="en-US" sz="3200" dirty="0" smtClean="0"/>
              <a:t>6+million dead</a:t>
            </a:r>
          </a:p>
          <a:p>
            <a:r>
              <a:rPr lang="en-US" sz="3600" dirty="0" smtClean="0"/>
              <a:t>Final Solution:  extermination of Jews at Death Camps</a:t>
            </a:r>
          </a:p>
          <a:p>
            <a:r>
              <a:rPr lang="en-US" sz="3600" dirty="0" smtClean="0"/>
              <a:t>United Nations:  </a:t>
            </a:r>
          </a:p>
          <a:p>
            <a:pPr lvl="1"/>
            <a:r>
              <a:rPr lang="en-US" sz="3200" dirty="0" smtClean="0"/>
              <a:t>Promote international peace</a:t>
            </a:r>
          </a:p>
          <a:p>
            <a:pPr lvl="1"/>
            <a:r>
              <a:rPr lang="en-US" sz="3200" dirty="0" smtClean="0"/>
              <a:t>Different in that most countries joined and it actually had powers to punish countries or use forces in conflict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40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11811000" cy="466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War between U.S. and USSR fought over political, economic, social system dominance</a:t>
            </a:r>
          </a:p>
          <a:p>
            <a:r>
              <a:rPr lang="en-US" sz="2800" dirty="0" smtClean="0"/>
              <a:t>Ideological conflict:  Democracy vs. Communism</a:t>
            </a:r>
          </a:p>
          <a:p>
            <a:r>
              <a:rPr lang="en-US" sz="2800" dirty="0" smtClean="0"/>
              <a:t>Soviet Blame:</a:t>
            </a:r>
          </a:p>
          <a:p>
            <a:pPr lvl="1"/>
            <a:r>
              <a:rPr lang="en-US" sz="2400" dirty="0" smtClean="0"/>
              <a:t>Berlin Crisis, Cuban Missile Crisis, Backing communist take overs in Asia, Warsaw Pact, involvement in arms race/space race</a:t>
            </a:r>
          </a:p>
          <a:p>
            <a:r>
              <a:rPr lang="en-US" sz="2800" dirty="0" smtClean="0"/>
              <a:t>U.S. blame:  </a:t>
            </a:r>
          </a:p>
          <a:p>
            <a:pPr lvl="1"/>
            <a:r>
              <a:rPr lang="en-US" sz="2400" dirty="0" smtClean="0"/>
              <a:t>Marshall Plan/Truman Doctrine spread democracy, NATO, fighting wars in Korea/Vietnam, backing democratic gov. around the world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0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19775" cy="5615189"/>
          </a:xfrm>
        </p:spPr>
        <p:txBody>
          <a:bodyPr>
            <a:noAutofit/>
          </a:bodyPr>
          <a:lstStyle/>
          <a:p>
            <a:r>
              <a:rPr lang="en-US" dirty="0" smtClean="0"/>
              <a:t>Containment:</a:t>
            </a:r>
          </a:p>
          <a:p>
            <a:pPr lvl="1"/>
            <a:r>
              <a:rPr lang="en-US" dirty="0" smtClean="0"/>
              <a:t>Truman Doctrine:  U.S. would aid and help spread free democracies</a:t>
            </a:r>
          </a:p>
          <a:p>
            <a:pPr lvl="1"/>
            <a:r>
              <a:rPr lang="en-US" dirty="0" smtClean="0"/>
              <a:t>Marshall Plan:  Provide aid to countries to rebuild in Europe after WWII </a:t>
            </a:r>
          </a:p>
          <a:p>
            <a:pPr lvl="1"/>
            <a:r>
              <a:rPr lang="en-US" dirty="0" smtClean="0"/>
              <a:t>NATO:  alliance between democratic nations to protect all democracy from threat of Communism</a:t>
            </a:r>
          </a:p>
          <a:p>
            <a:r>
              <a:rPr lang="en-US" dirty="0" smtClean="0"/>
              <a:t>Iron Curtain divided Eastern and Western Europe</a:t>
            </a:r>
          </a:p>
          <a:p>
            <a:r>
              <a:rPr lang="en-US" dirty="0" smtClean="0"/>
              <a:t>Berlin Wall separated East Berlin from West Berlin</a:t>
            </a:r>
          </a:p>
          <a:p>
            <a:r>
              <a:rPr lang="en-US" dirty="0" smtClean="0"/>
              <a:t>USSR crushed rebellion in Hungary killing 20,000 people</a:t>
            </a:r>
          </a:p>
          <a:p>
            <a:r>
              <a:rPr lang="en-US" dirty="0" smtClean="0"/>
              <a:t>Warsaw Pact:  Alliance between communist nations to protect themselves from democratic nations</a:t>
            </a:r>
          </a:p>
          <a:p>
            <a:r>
              <a:rPr lang="en-US" dirty="0" err="1" smtClean="0"/>
              <a:t>Glastnost</a:t>
            </a:r>
            <a:r>
              <a:rPr lang="en-US" dirty="0" smtClean="0">
                <a:sym typeface="Wingdings" panose="05000000000000000000" pitchFamily="2" charset="2"/>
              </a:rPr>
              <a:t> Openness, opened </a:t>
            </a:r>
            <a:r>
              <a:rPr lang="en-US" dirty="0" err="1" smtClean="0">
                <a:sym typeface="Wingdings" panose="05000000000000000000" pitchFamily="2" charset="2"/>
              </a:rPr>
              <a:t>ussr</a:t>
            </a:r>
            <a:r>
              <a:rPr lang="en-US" dirty="0" smtClean="0">
                <a:sym typeface="Wingdings" panose="05000000000000000000" pitchFamily="2" charset="2"/>
              </a:rPr>
              <a:t> to freedom of press and speech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Perestroika allowed small scale capitalism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People had a taste of democracy and wanted </a:t>
            </a:r>
            <a:r>
              <a:rPr lang="en-US" dirty="0" err="1" smtClean="0">
                <a:sym typeface="Wingdings" panose="05000000000000000000" pitchFamily="2" charset="2"/>
              </a:rPr>
              <a:t>moreled</a:t>
            </a:r>
            <a:r>
              <a:rPr lang="en-US" dirty="0" smtClean="0">
                <a:sym typeface="Wingdings" panose="05000000000000000000" pitchFamily="2" charset="2"/>
              </a:rPr>
              <a:t> to collapse of USSR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India/Pakistan:  during independence movement Muslim League and Congress Party divided</a:t>
            </a:r>
          </a:p>
          <a:p>
            <a:pPr lvl="1"/>
            <a:r>
              <a:rPr lang="en-US" sz="3600" dirty="0" smtClean="0"/>
              <a:t>Muslims persecuted by Hindus and vice versa</a:t>
            </a:r>
          </a:p>
          <a:p>
            <a:pPr lvl="1"/>
            <a:r>
              <a:rPr lang="en-US" sz="3600" dirty="0" smtClean="0"/>
              <a:t>Partitioned </a:t>
            </a:r>
            <a:r>
              <a:rPr lang="en-US" sz="3600" dirty="0" err="1" smtClean="0"/>
              <a:t>india</a:t>
            </a:r>
            <a:r>
              <a:rPr lang="en-US" sz="3600" dirty="0"/>
              <a:t> </a:t>
            </a:r>
            <a:r>
              <a:rPr lang="en-US" sz="3600" dirty="0" smtClean="0"/>
              <a:t>into Pakistan Muslim nation and Hindu India</a:t>
            </a:r>
          </a:p>
          <a:p>
            <a:pPr lvl="1"/>
            <a:r>
              <a:rPr lang="en-US" sz="3600" dirty="0" smtClean="0"/>
              <a:t>Still divided today and still high tensions</a:t>
            </a:r>
          </a:p>
        </p:txBody>
      </p:sp>
    </p:spTree>
    <p:extLst>
      <p:ext uri="{BB962C8B-B14F-4D97-AF65-F5344CB8AC3E}">
        <p14:creationId xmlns:p14="http://schemas.microsoft.com/office/powerpoint/2010/main" val="8423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694017" cy="558943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Mao’s Great Leap Forward:  </a:t>
            </a:r>
          </a:p>
          <a:p>
            <a:pPr lvl="1"/>
            <a:r>
              <a:rPr lang="en-US" sz="3600" dirty="0" smtClean="0"/>
              <a:t>Implemented collective farming in Communes in China</a:t>
            </a:r>
          </a:p>
          <a:p>
            <a:pPr lvl="1"/>
            <a:r>
              <a:rPr lang="en-US" sz="3600" dirty="0" smtClean="0"/>
              <a:t>Totally failed, massive famine led to 20 million dead</a:t>
            </a:r>
          </a:p>
          <a:p>
            <a:r>
              <a:rPr lang="en-US" sz="4000" dirty="0" smtClean="0"/>
              <a:t>Decolonization:  independence movements in colonies</a:t>
            </a:r>
          </a:p>
          <a:p>
            <a:pPr lvl="1"/>
            <a:r>
              <a:rPr lang="en-US" sz="3600" dirty="0" smtClean="0"/>
              <a:t>New gov. typically instable and weak</a:t>
            </a:r>
          </a:p>
          <a:p>
            <a:pPr lvl="1"/>
            <a:r>
              <a:rPr lang="en-US" sz="3600" dirty="0" smtClean="0"/>
              <a:t>Conflict between people and violence</a:t>
            </a:r>
          </a:p>
        </p:txBody>
      </p:sp>
    </p:spTree>
    <p:extLst>
      <p:ext uri="{BB962C8B-B14F-4D97-AF65-F5344CB8AC3E}">
        <p14:creationId xmlns:p14="http://schemas.microsoft.com/office/powerpoint/2010/main" val="3576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8" y="-167426"/>
            <a:ext cx="10396882" cy="1151965"/>
          </a:xfrm>
        </p:spPr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7127"/>
            <a:ext cx="11719775" cy="4713667"/>
          </a:xfrm>
        </p:spPr>
        <p:txBody>
          <a:bodyPr>
            <a:noAutofit/>
          </a:bodyPr>
          <a:lstStyle/>
          <a:p>
            <a:r>
              <a:rPr lang="en-US" sz="2800" dirty="0" smtClean="0"/>
              <a:t>Zionism:  Jewish Nationalist movement</a:t>
            </a:r>
          </a:p>
          <a:p>
            <a:r>
              <a:rPr lang="en-US" sz="2800" dirty="0" smtClean="0"/>
              <a:t>Balfour Declaration:  new Jewish Nation State in Jerusalem proposed for a Jewish safe haven</a:t>
            </a:r>
          </a:p>
          <a:p>
            <a:r>
              <a:rPr lang="en-US" sz="2800" dirty="0" smtClean="0"/>
              <a:t>Israel formed after UN divided Palestinian lands after 1948 in order to give Jews a safe place to live after WWII</a:t>
            </a:r>
          </a:p>
          <a:p>
            <a:r>
              <a:rPr lang="en-US" sz="2800" dirty="0" smtClean="0"/>
              <a:t>Immediate consequence:  Jews flock to Israel, instantly face conflict between Israel and Palestine </a:t>
            </a:r>
          </a:p>
          <a:p>
            <a:r>
              <a:rPr lang="en-US" sz="2800" dirty="0" smtClean="0"/>
              <a:t>Long Term Consequence:  Continued violence and border disputes between Israeli’s and Palestinians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6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8140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43256"/>
            <a:ext cx="11359165" cy="4886044"/>
          </a:xfrm>
        </p:spPr>
        <p:txBody>
          <a:bodyPr>
            <a:normAutofit/>
          </a:bodyPr>
          <a:lstStyle/>
          <a:p>
            <a:r>
              <a:rPr lang="en-US" dirty="0" smtClean="0"/>
              <a:t>The Enlightenment was the Application of the Scientific Method to all aspects of society</a:t>
            </a:r>
          </a:p>
          <a:p>
            <a:pPr lvl="1"/>
            <a:r>
              <a:rPr lang="en-US" dirty="0" smtClean="0"/>
              <a:t>Age of reason because people began to study the reasoning behind the way society worked</a:t>
            </a:r>
          </a:p>
          <a:p>
            <a:r>
              <a:rPr lang="en-US" dirty="0" smtClean="0"/>
              <a:t>Hobbes:  believed people were selfish and greedy in a state of nature and needed the gov. to protect them through a social contract.  Favored absolute monarchy</a:t>
            </a:r>
          </a:p>
          <a:p>
            <a:r>
              <a:rPr lang="en-US" dirty="0" smtClean="0"/>
              <a:t>Voltaire:  Promoted religious tolerance and Free Speech, highly influenced the First Amendment in the U.S.</a:t>
            </a:r>
          </a:p>
          <a:p>
            <a:r>
              <a:rPr lang="en-US" dirty="0" smtClean="0"/>
              <a:t>Montesquieu:  Separation of Powers</a:t>
            </a:r>
          </a:p>
          <a:p>
            <a:r>
              <a:rPr lang="en-US" dirty="0" smtClean="0"/>
              <a:t>Rousseau:  Individual Freedom, Social Contract where people give up some freedom for common good</a:t>
            </a:r>
          </a:p>
          <a:p>
            <a:r>
              <a:rPr lang="en-US" dirty="0" smtClean="0"/>
              <a:t>Locke:  Life, liberty, property…if a gov. fails to protect that, the people have the right to overthrow it</a:t>
            </a:r>
          </a:p>
        </p:txBody>
      </p:sp>
    </p:spTree>
    <p:extLst>
      <p:ext uri="{BB962C8B-B14F-4D97-AF65-F5344CB8AC3E}">
        <p14:creationId xmlns:p14="http://schemas.microsoft.com/office/powerpoint/2010/main" val="25807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French Rev. and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00100"/>
            <a:ext cx="12192000" cy="4892040"/>
          </a:xfrm>
        </p:spPr>
        <p:txBody>
          <a:bodyPr>
            <a:noAutofit/>
          </a:bodyPr>
          <a:lstStyle/>
          <a:p>
            <a:r>
              <a:rPr lang="en-US" sz="2300" dirty="0" smtClean="0"/>
              <a:t>Causes of French Rev:</a:t>
            </a:r>
          </a:p>
          <a:p>
            <a:pPr lvl="1"/>
            <a:r>
              <a:rPr lang="en-US" sz="2300" dirty="0" smtClean="0"/>
              <a:t>The Estates System and its unfair class structure </a:t>
            </a:r>
            <a:endParaRPr lang="en-US" sz="2300" dirty="0"/>
          </a:p>
          <a:p>
            <a:pPr lvl="1"/>
            <a:r>
              <a:rPr lang="en-US" sz="2300" dirty="0" smtClean="0"/>
              <a:t>Enlightenment Ideas impacting the people of the Third Estate</a:t>
            </a:r>
          </a:p>
          <a:p>
            <a:pPr lvl="1"/>
            <a:r>
              <a:rPr lang="en-US" sz="2300" dirty="0" smtClean="0"/>
              <a:t>No food or money!!!!!!!!!!!!!!!</a:t>
            </a:r>
          </a:p>
          <a:p>
            <a:pPr lvl="1"/>
            <a:r>
              <a:rPr lang="en-US" sz="2300" dirty="0" smtClean="0"/>
              <a:t>Weak leadership of Louis XVI/Marie Antoinette</a:t>
            </a:r>
            <a:endParaRPr lang="en-US" sz="2300" dirty="0"/>
          </a:p>
          <a:p>
            <a:r>
              <a:rPr lang="en-US" sz="2300" dirty="0" smtClean="0"/>
              <a:t>Declaration of Rights Of Man:</a:t>
            </a:r>
          </a:p>
          <a:p>
            <a:pPr lvl="1"/>
            <a:r>
              <a:rPr lang="en-US" sz="2300" dirty="0" smtClean="0"/>
              <a:t>All men born free and equal</a:t>
            </a:r>
          </a:p>
          <a:p>
            <a:pPr lvl="1"/>
            <a:r>
              <a:rPr lang="en-US" sz="2300" dirty="0" smtClean="0"/>
              <a:t>Natural rights to liberty, property, security</a:t>
            </a:r>
          </a:p>
          <a:p>
            <a:pPr lvl="1"/>
            <a:r>
              <a:rPr lang="en-US" sz="2300" dirty="0" smtClean="0"/>
              <a:t>Freedom of speech and religion</a:t>
            </a:r>
          </a:p>
          <a:p>
            <a:pPr lvl="1"/>
            <a:r>
              <a:rPr lang="en-US" sz="2300" dirty="0" smtClean="0"/>
              <a:t>Very similar t o Dec. of Ind. And influenced by it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560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51460"/>
            <a:ext cx="11750040" cy="5646420"/>
          </a:xfrm>
        </p:spPr>
        <p:txBody>
          <a:bodyPr>
            <a:noAutofit/>
          </a:bodyPr>
          <a:lstStyle/>
          <a:p>
            <a:r>
              <a:rPr lang="en-US" sz="2200" dirty="0" smtClean="0"/>
              <a:t>Robespierre ruled France as a dictator</a:t>
            </a:r>
          </a:p>
          <a:p>
            <a:r>
              <a:rPr lang="en-US" sz="2200" dirty="0" smtClean="0"/>
              <a:t>Reign of Terror:  execution of any enemy of Robespierre or the revolution</a:t>
            </a:r>
          </a:p>
          <a:p>
            <a:pPr lvl="1"/>
            <a:r>
              <a:rPr lang="en-US" sz="2200" dirty="0" smtClean="0"/>
              <a:t>Similar to Stalin in the fact that they both carried out purges of enemies of the state</a:t>
            </a:r>
          </a:p>
          <a:p>
            <a:r>
              <a:rPr lang="en-US" sz="2200" dirty="0" smtClean="0"/>
              <a:t>Napoleon Bonaparte:  Became a War hero during the revolution.  Napoleon overthrew the directory with the backing of the military and took over as a dictator.  He later crowned himself emperor</a:t>
            </a:r>
          </a:p>
          <a:p>
            <a:r>
              <a:rPr lang="en-US" sz="2200" dirty="0" smtClean="0"/>
              <a:t>Napoleon began spreading the French Empire across Europe with his military</a:t>
            </a:r>
          </a:p>
          <a:p>
            <a:pPr lvl="1"/>
            <a:r>
              <a:rPr lang="en-US" sz="2200" dirty="0" smtClean="0"/>
              <a:t>He spread a  slightly democratic organized common law system known as the Napoleonic Code across Europe</a:t>
            </a:r>
          </a:p>
          <a:p>
            <a:r>
              <a:rPr lang="en-US" sz="2200" dirty="0" smtClean="0"/>
              <a:t>Invaded RUSSIA during the Winter and did not retreat until it was too late</a:t>
            </a:r>
          </a:p>
          <a:p>
            <a:r>
              <a:rPr lang="en-US" sz="2200" dirty="0" smtClean="0"/>
              <a:t>Legacy of Napoleon:  One of the worlds best military minds, spread democratic Napoleon Code, led to rise of nationalism across Europe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50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Congress of Vienna:</a:t>
            </a:r>
          </a:p>
          <a:p>
            <a:pPr lvl="1"/>
            <a:r>
              <a:rPr lang="en-US" sz="3600" dirty="0" smtClean="0"/>
              <a:t>Goals:  Establish Peace, balance of power, restore Conservative rulers, surround France with strong countries</a:t>
            </a:r>
          </a:p>
          <a:p>
            <a:r>
              <a:rPr lang="en-US" sz="3600" dirty="0" smtClean="0"/>
              <a:t>Led to longest lasting peace in European history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261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85900"/>
            <a:ext cx="12024360" cy="43205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Nationalism:  strong  sense of pride in your country</a:t>
            </a:r>
          </a:p>
          <a:p>
            <a:pPr lvl="1"/>
            <a:r>
              <a:rPr lang="en-US" sz="2400" dirty="0" smtClean="0"/>
              <a:t>Goals:  want to control their own </a:t>
            </a:r>
            <a:r>
              <a:rPr lang="en-US" sz="2400" dirty="0" err="1" smtClean="0"/>
              <a:t>gov</a:t>
            </a:r>
            <a:r>
              <a:rPr lang="en-US" sz="2400" dirty="0" smtClean="0"/>
              <a:t> of common people, independence</a:t>
            </a:r>
          </a:p>
          <a:p>
            <a:r>
              <a:rPr lang="en-US" sz="2400" dirty="0" smtClean="0"/>
              <a:t>Can either unify common people together or </a:t>
            </a:r>
            <a:r>
              <a:rPr lang="en-US" sz="2400" dirty="0" err="1" smtClean="0"/>
              <a:t>disunify</a:t>
            </a:r>
            <a:r>
              <a:rPr lang="en-US" sz="2400" dirty="0" smtClean="0"/>
              <a:t> by creating an us vs. them mentality which split apart empires</a:t>
            </a:r>
          </a:p>
          <a:p>
            <a:r>
              <a:rPr lang="en-US" sz="2400" dirty="0" smtClean="0"/>
              <a:t>Otto von Bismarck:  German nationalist who used Real </a:t>
            </a:r>
            <a:r>
              <a:rPr lang="en-US" sz="2400" dirty="0" err="1" smtClean="0"/>
              <a:t>Politik</a:t>
            </a:r>
            <a:endParaRPr lang="en-US" sz="2400" dirty="0" smtClean="0"/>
          </a:p>
          <a:p>
            <a:pPr lvl="1"/>
            <a:r>
              <a:rPr lang="en-US" sz="2400" dirty="0" smtClean="0"/>
              <a:t>Real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:  self interest is greater than morals, power politics, the ends justify the means</a:t>
            </a:r>
          </a:p>
          <a:p>
            <a:r>
              <a:rPr lang="en-US" sz="2400" dirty="0" smtClean="0"/>
              <a:t>Led to unification of German Nation and the End of the Austrian/</a:t>
            </a:r>
            <a:r>
              <a:rPr lang="en-US" sz="2400" dirty="0" err="1" smtClean="0"/>
              <a:t>prussian</a:t>
            </a:r>
            <a:r>
              <a:rPr lang="en-US" sz="2400" dirty="0" smtClean="0"/>
              <a:t> empire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20396"/>
            <a:ext cx="11795760" cy="5526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Industrial Revolution:  shift from agricultural, man made goods to industrialized machine made goods</a:t>
            </a:r>
          </a:p>
          <a:p>
            <a:r>
              <a:rPr lang="en-US" sz="2800" dirty="0" smtClean="0"/>
              <a:t>Advancements in farming (enclosures, crop rotation), machines, factories, steam engine</a:t>
            </a:r>
          </a:p>
          <a:p>
            <a:r>
              <a:rPr lang="en-US" sz="2800" dirty="0" smtClean="0"/>
              <a:t>Factors of Production:  land, labor, capital (money)</a:t>
            </a:r>
          </a:p>
          <a:p>
            <a:r>
              <a:rPr lang="en-US" sz="2800" dirty="0" smtClean="0"/>
              <a:t>Began in England because they had the factors of production needed to industrialize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1386</TotalTime>
  <Words>2146</Words>
  <Application>Microsoft Office PowerPoint</Application>
  <PresentationFormat>Widescreen</PresentationFormat>
  <Paragraphs>219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Impact</vt:lpstr>
      <vt:lpstr>Wingdings</vt:lpstr>
      <vt:lpstr>Main Event</vt:lpstr>
      <vt:lpstr>Final Exam Review</vt:lpstr>
      <vt:lpstr>Absolutism</vt:lpstr>
      <vt:lpstr>Scientific Revolution</vt:lpstr>
      <vt:lpstr>The Enlightenment</vt:lpstr>
      <vt:lpstr>French Rev. and Napoleon</vt:lpstr>
      <vt:lpstr>PowerPoint Presentation</vt:lpstr>
      <vt:lpstr>PowerPoint Presentation</vt:lpstr>
      <vt:lpstr>Nationalism</vt:lpstr>
      <vt:lpstr>Industrialization</vt:lpstr>
      <vt:lpstr>Imperialism:</vt:lpstr>
      <vt:lpstr>PowerPoint Presentation</vt:lpstr>
      <vt:lpstr>PowerPoint Presentation</vt:lpstr>
      <vt:lpstr>PowerPoint Presentation</vt:lpstr>
      <vt:lpstr>WWI</vt:lpstr>
      <vt:lpstr>PowerPoint Presentation</vt:lpstr>
      <vt:lpstr>PowerPoint Presentation</vt:lpstr>
      <vt:lpstr>PowerPoint Presentation</vt:lpstr>
      <vt:lpstr>Revolution and Interwar Years</vt:lpstr>
      <vt:lpstr>PowerPoint Presentation</vt:lpstr>
      <vt:lpstr>PowerPoint Presentation</vt:lpstr>
      <vt:lpstr>PowerPoint Presentation</vt:lpstr>
      <vt:lpstr>PowerPoint Presentation</vt:lpstr>
      <vt:lpstr>China</vt:lpstr>
      <vt:lpstr>India</vt:lpstr>
      <vt:lpstr>PowerPoint Presentation</vt:lpstr>
      <vt:lpstr>Fascism:</vt:lpstr>
      <vt:lpstr>PowerPoint Presentation</vt:lpstr>
      <vt:lpstr>WWII</vt:lpstr>
      <vt:lpstr>PowerPoint Presentation</vt:lpstr>
      <vt:lpstr>PowerPoint Presentation</vt:lpstr>
      <vt:lpstr>PowerPoint Presentation</vt:lpstr>
      <vt:lpstr>PowerPoint Presentation</vt:lpstr>
      <vt:lpstr>Cold War</vt:lpstr>
      <vt:lpstr>PowerPoint Presentation</vt:lpstr>
      <vt:lpstr>PowerPoint Presentation</vt:lpstr>
      <vt:lpstr>PowerPoint Presentation</vt:lpstr>
      <vt:lpstr>Israel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Review</dc:title>
  <dc:creator>SLIWINSKI, STEVEN</dc:creator>
  <cp:lastModifiedBy>BROWN, MICHAEL F</cp:lastModifiedBy>
  <cp:revision>19</cp:revision>
  <dcterms:created xsi:type="dcterms:W3CDTF">2016-01-14T17:42:52Z</dcterms:created>
  <dcterms:modified xsi:type="dcterms:W3CDTF">2016-01-22T16:46:59Z</dcterms:modified>
</cp:coreProperties>
</file>